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9" r:id="rId2"/>
    <p:sldId id="258" r:id="rId3"/>
    <p:sldId id="260" r:id="rId4"/>
    <p:sldId id="263" r:id="rId5"/>
  </p:sldIdLst>
  <p:sldSz cx="12192000" cy="6858000"/>
  <p:notesSz cx="9926638" cy="6797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666" y="31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2221" cy="3401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22723" y="0"/>
            <a:ext cx="4302221" cy="3401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F6071-1BDE-4970-89BE-A4D7C7977059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455944"/>
            <a:ext cx="4302221" cy="3401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22723" y="6455944"/>
            <a:ext cx="4302221" cy="3401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D1D655-7511-414E-BE5B-16A242A74A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4323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2442" cy="3401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1949" y="0"/>
            <a:ext cx="4302442" cy="3401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F063E8-744E-4651-BB29-8579FA889D11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697163" y="509588"/>
            <a:ext cx="4532312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3563" y="3229361"/>
            <a:ext cx="7939512" cy="305872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456398"/>
            <a:ext cx="4302442" cy="3401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1949" y="6456398"/>
            <a:ext cx="4302442" cy="3401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77380E-D258-4ECC-ABF0-40F8418F34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3222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77380E-D258-4ECC-ABF0-40F8418F348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3697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77380E-D258-4ECC-ABF0-40F8418F348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587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77380E-D258-4ECC-ABF0-40F8418F348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7983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77380E-D258-4ECC-ABF0-40F8418F348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961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FA3DC-D81A-4A95-867A-E70961F2F8DB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37B0F-F357-42AD-8C63-398C6D90D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296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FA3DC-D81A-4A95-867A-E70961F2F8DB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37B0F-F357-42AD-8C63-398C6D90D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117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FA3DC-D81A-4A95-867A-E70961F2F8DB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37B0F-F357-42AD-8C63-398C6D90D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544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FA3DC-D81A-4A95-867A-E70961F2F8DB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37B0F-F357-42AD-8C63-398C6D90D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622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FA3DC-D81A-4A95-867A-E70961F2F8DB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37B0F-F357-42AD-8C63-398C6D90D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159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FA3DC-D81A-4A95-867A-E70961F2F8DB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37B0F-F357-42AD-8C63-398C6D90D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1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FA3DC-D81A-4A95-867A-E70961F2F8DB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37B0F-F357-42AD-8C63-398C6D90D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204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FA3DC-D81A-4A95-867A-E70961F2F8DB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37B0F-F357-42AD-8C63-398C6D90D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623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FA3DC-D81A-4A95-867A-E70961F2F8DB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37B0F-F357-42AD-8C63-398C6D90D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5771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FA3DC-D81A-4A95-867A-E70961F2F8DB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37B0F-F357-42AD-8C63-398C6D90D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050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FA3DC-D81A-4A95-867A-E70961F2F8DB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37B0F-F357-42AD-8C63-398C6D90D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114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8FA3DC-D81A-4A95-867A-E70961F2F8DB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B37B0F-F357-42AD-8C63-398C6D90D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251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79"/>
          <p:cNvSpPr txBox="1">
            <a:spLocks noChangeArrowheads="1"/>
          </p:cNvSpPr>
          <p:nvPr/>
        </p:nvSpPr>
        <p:spPr bwMode="auto">
          <a:xfrm>
            <a:off x="4846262" y="778715"/>
            <a:ext cx="2280350" cy="276999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KËSHILLI MBIKQYRËS (5)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7923403" y="1338905"/>
            <a:ext cx="1518517" cy="246167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ctr" defTabSz="957263">
              <a:defRPr/>
            </a:pPr>
            <a:r>
              <a:rPr lang="en-US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AUDITI (1+2) </a:t>
            </a:r>
            <a:r>
              <a: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</a:p>
          <a:p>
            <a:pPr algn="ctr" defTabSz="957263">
              <a:defRPr/>
            </a:pPr>
            <a:r>
              <a: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4846262" y="1649294"/>
            <a:ext cx="2280355" cy="46952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lIns="95782" tIns="47891" rIns="95782" bIns="47891" anchor="ctr"/>
          <a:lstStyle/>
          <a:p>
            <a:pPr algn="ctr" defTabSz="957263">
              <a:defRPr/>
            </a:pPr>
            <a:endParaRPr lang="en-U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57263">
              <a:defRPr/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ADMINISTRATORI (1) </a:t>
            </a:r>
            <a:endParaRPr lang="en-US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57263">
              <a:defRPr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2AA1F595-24BD-5DC9-980E-28892075462A}"/>
              </a:ext>
            </a:extLst>
          </p:cNvPr>
          <p:cNvSpPr/>
          <p:nvPr/>
        </p:nvSpPr>
        <p:spPr>
          <a:xfrm>
            <a:off x="7964528" y="1683997"/>
            <a:ext cx="1450790" cy="399303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TASK-FORCË (1+9)</a:t>
            </a:r>
          </a:p>
        </p:txBody>
      </p:sp>
      <p:sp>
        <p:nvSpPr>
          <p:cNvPr id="33" name="Rectangle 9"/>
          <p:cNvSpPr>
            <a:spLocks noChangeArrowheads="1"/>
          </p:cNvSpPr>
          <p:nvPr/>
        </p:nvSpPr>
        <p:spPr bwMode="auto">
          <a:xfrm>
            <a:off x="1444379" y="3653418"/>
            <a:ext cx="2690425" cy="485066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lIns="95782" tIns="47891" rIns="95782" bIns="47891" anchor="ctr"/>
          <a:lstStyle/>
          <a:p>
            <a:pPr algn="ctr" defTabSz="957263">
              <a:defRPr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57263"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DEPARTAMENTI TEKNIK (1+103)</a:t>
            </a:r>
          </a:p>
          <a:p>
            <a:pPr algn="ctr" defTabSz="957263">
              <a:defRPr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Rectangle 9"/>
          <p:cNvSpPr>
            <a:spLocks noChangeArrowheads="1"/>
          </p:cNvSpPr>
          <p:nvPr/>
        </p:nvSpPr>
        <p:spPr bwMode="auto">
          <a:xfrm>
            <a:off x="6697230" y="3649232"/>
            <a:ext cx="3012504" cy="485066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lIns="95782" tIns="47891" rIns="95782" bIns="47891" anchor="ctr"/>
          <a:lstStyle/>
          <a:p>
            <a:pPr algn="ctr" defTabSz="957263">
              <a:defRPr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57263"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DEPARTAMENTI TREGTAR (1+73)</a:t>
            </a:r>
          </a:p>
          <a:p>
            <a:pPr algn="ctr" defTabSz="957263">
              <a:defRPr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" name="Rectangle 76"/>
          <p:cNvSpPr>
            <a:spLocks noChangeArrowheads="1"/>
          </p:cNvSpPr>
          <p:nvPr/>
        </p:nvSpPr>
        <p:spPr bwMode="auto">
          <a:xfrm>
            <a:off x="10618251" y="133358"/>
            <a:ext cx="1506689" cy="386201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68415" tIns="34208" rIns="68415" bIns="34208" anchor="ctr"/>
          <a:lstStyle/>
          <a:p>
            <a:pPr algn="ctr" defTabSz="957263">
              <a:defRPr/>
            </a:pP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LIDHJA 1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2" name="Elbow Connector 31"/>
          <p:cNvCxnSpPr>
            <a:cxnSpLocks/>
            <a:endCxn id="46" idx="0"/>
          </p:cNvCxnSpPr>
          <p:nvPr/>
        </p:nvCxnSpPr>
        <p:spPr>
          <a:xfrm rot="16200000" flipH="1">
            <a:off x="4538920" y="3595819"/>
            <a:ext cx="2893458" cy="1582"/>
          </a:xfrm>
          <a:prstGeom prst="bentConnector3">
            <a:avLst>
              <a:gd name="adj1" fmla="val 50000"/>
            </a:avLst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Elbow Connector 88"/>
          <p:cNvCxnSpPr>
            <a:cxnSpLocks/>
            <a:stCxn id="7" idx="1"/>
          </p:cNvCxnSpPr>
          <p:nvPr/>
        </p:nvCxnSpPr>
        <p:spPr>
          <a:xfrm rot="10800000" flipV="1">
            <a:off x="3318240" y="1884055"/>
            <a:ext cx="1528023" cy="19572"/>
          </a:xfrm>
          <a:prstGeom prst="bentConnector3">
            <a:avLst>
              <a:gd name="adj1" fmla="val -1205"/>
            </a:avLst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05" name="Rectangle 104">
            <a:extLst>
              <a:ext uri="{FF2B5EF4-FFF2-40B4-BE49-F238E27FC236}">
                <a16:creationId xmlns:a16="http://schemas.microsoft.com/office/drawing/2014/main" id="{2AA1F595-24BD-5DC9-980E-28892075462A}"/>
              </a:ext>
            </a:extLst>
          </p:cNvPr>
          <p:cNvSpPr/>
          <p:nvPr/>
        </p:nvSpPr>
        <p:spPr>
          <a:xfrm>
            <a:off x="2039948" y="1683997"/>
            <a:ext cx="1278288" cy="39930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ctr" defTabSz="957263"/>
            <a:r>
              <a:rPr lang="en-US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KESHILLTAR TEKNIK (1)</a:t>
            </a:r>
          </a:p>
        </p:txBody>
      </p:sp>
      <p:cxnSp>
        <p:nvCxnSpPr>
          <p:cNvPr id="126" name="Straight Arrow Connector 125"/>
          <p:cNvCxnSpPr>
            <a:stCxn id="4" idx="2"/>
            <a:endCxn id="7" idx="0"/>
          </p:cNvCxnSpPr>
          <p:nvPr/>
        </p:nvCxnSpPr>
        <p:spPr>
          <a:xfrm>
            <a:off x="5986437" y="1055714"/>
            <a:ext cx="3" cy="59358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Elbow Connector 127"/>
          <p:cNvCxnSpPr/>
          <p:nvPr/>
        </p:nvCxnSpPr>
        <p:spPr>
          <a:xfrm rot="16200000" flipH="1">
            <a:off x="6803016" y="365211"/>
            <a:ext cx="283192" cy="1910364"/>
          </a:xfrm>
          <a:prstGeom prst="bentConnector2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33" name="Elbow Connector 132"/>
          <p:cNvCxnSpPr>
            <a:stCxn id="7" idx="3"/>
            <a:endCxn id="25" idx="1"/>
          </p:cNvCxnSpPr>
          <p:nvPr/>
        </p:nvCxnSpPr>
        <p:spPr>
          <a:xfrm flipV="1">
            <a:off x="7126617" y="1883649"/>
            <a:ext cx="837911" cy="406"/>
          </a:xfrm>
          <a:prstGeom prst="bentConnector3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46" name="Rectangle 9"/>
          <p:cNvSpPr>
            <a:spLocks noChangeArrowheads="1"/>
          </p:cNvSpPr>
          <p:nvPr/>
        </p:nvSpPr>
        <p:spPr bwMode="auto">
          <a:xfrm>
            <a:off x="4641227" y="5043339"/>
            <a:ext cx="2690425" cy="485066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lIns="95782" tIns="47891" rIns="95782" bIns="47891" anchor="ctr"/>
          <a:lstStyle/>
          <a:p>
            <a:pPr algn="ctr" defTabSz="957263">
              <a:defRPr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57263"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NJESIA PRRENJAS (1+38)</a:t>
            </a:r>
          </a:p>
          <a:p>
            <a:pPr algn="ctr" defTabSz="957263">
              <a:defRPr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" name="Elbow Connector 95">
            <a:extLst>
              <a:ext uri="{FF2B5EF4-FFF2-40B4-BE49-F238E27FC236}">
                <a16:creationId xmlns:a16="http://schemas.microsoft.com/office/drawing/2014/main" id="{9C65FD1C-8BCF-EC84-73F5-A0F85D939FD2}"/>
              </a:ext>
            </a:extLst>
          </p:cNvPr>
          <p:cNvCxnSpPr>
            <a:cxnSpLocks/>
          </p:cNvCxnSpPr>
          <p:nvPr/>
        </p:nvCxnSpPr>
        <p:spPr>
          <a:xfrm rot="10800000" flipV="1">
            <a:off x="2970196" y="3037048"/>
            <a:ext cx="3001962" cy="612184"/>
          </a:xfrm>
          <a:prstGeom prst="bentConnector3">
            <a:avLst>
              <a:gd name="adj1" fmla="val 99929"/>
            </a:avLst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or: Elbow 18">
            <a:extLst>
              <a:ext uri="{FF2B5EF4-FFF2-40B4-BE49-F238E27FC236}">
                <a16:creationId xmlns:a16="http://schemas.microsoft.com/office/drawing/2014/main" id="{FF744EFE-39DA-DBD5-F53C-1067333E26E2}"/>
              </a:ext>
            </a:extLst>
          </p:cNvPr>
          <p:cNvCxnSpPr>
            <a:cxnSpLocks/>
            <a:endCxn id="34" idx="0"/>
          </p:cNvCxnSpPr>
          <p:nvPr/>
        </p:nvCxnSpPr>
        <p:spPr>
          <a:xfrm>
            <a:off x="5972158" y="3037048"/>
            <a:ext cx="2286000" cy="640080"/>
          </a:xfrm>
          <a:prstGeom prst="bentConnector2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41186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extBox 79"/>
          <p:cNvSpPr txBox="1">
            <a:spLocks noChangeArrowheads="1"/>
          </p:cNvSpPr>
          <p:nvPr/>
        </p:nvSpPr>
        <p:spPr bwMode="auto">
          <a:xfrm>
            <a:off x="3800509" y="152400"/>
            <a:ext cx="5207000" cy="5847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R G A N I G R A M A   SHOQERIA RAJONALE U.K.POGRADEC</a:t>
            </a:r>
          </a:p>
        </p:txBody>
      </p:sp>
      <p:sp>
        <p:nvSpPr>
          <p:cNvPr id="67" name="Rectangle 117"/>
          <p:cNvSpPr>
            <a:spLocks noChangeArrowheads="1"/>
          </p:cNvSpPr>
          <p:nvPr/>
        </p:nvSpPr>
        <p:spPr bwMode="auto">
          <a:xfrm>
            <a:off x="5587531" y="3061718"/>
            <a:ext cx="1623660" cy="61027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68415" tIns="34208" rIns="68415" bIns="34208" anchor="ctr"/>
          <a:lstStyle/>
          <a:p>
            <a:pPr algn="ctr" defTabSz="957263">
              <a:defRPr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ctr" defTabSz="957263">
              <a:defRPr/>
            </a:pP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Mirëmbajtja</a:t>
            </a:r>
            <a:r>
              <a:rPr lang="en-US" sz="1050" dirty="0"/>
              <a:t> </a:t>
            </a:r>
          </a:p>
          <a:p>
            <a:pPr algn="ctr" defTabSz="957263">
              <a:defRPr/>
            </a:pPr>
            <a:r>
              <a:rPr lang="en-US" sz="1050" dirty="0"/>
              <a:t>e </a:t>
            </a:r>
            <a:r>
              <a:rPr lang="en-US" sz="1050" dirty="0" err="1"/>
              <a:t>Rrjetit</a:t>
            </a:r>
            <a:r>
              <a:rPr lang="en-US" sz="1050" dirty="0"/>
              <a:t> </a:t>
            </a:r>
            <a:r>
              <a:rPr lang="en-US" sz="1050" dirty="0" err="1"/>
              <a:t>të</a:t>
            </a:r>
            <a:r>
              <a:rPr lang="en-US" sz="1050" dirty="0"/>
              <a:t> </a:t>
            </a:r>
            <a:r>
              <a:rPr lang="en-US" sz="1050" dirty="0" err="1"/>
              <a:t>Ujesjellësit</a:t>
            </a:r>
            <a:r>
              <a:rPr lang="en-US" sz="1050" dirty="0"/>
              <a:t> </a:t>
            </a:r>
          </a:p>
          <a:p>
            <a:pPr algn="ctr" defTabSz="957263">
              <a:defRPr/>
            </a:pPr>
            <a:r>
              <a:rPr lang="en-US" sz="1050" dirty="0"/>
              <a:t> (</a:t>
            </a:r>
            <a:r>
              <a:rPr lang="en-US" sz="1050" dirty="0" err="1"/>
              <a:t>Hidraulike</a:t>
            </a:r>
            <a:r>
              <a:rPr lang="en-US" sz="1050" dirty="0"/>
              <a:t>) </a:t>
            </a:r>
            <a:r>
              <a:rPr lang="en-US" sz="1050" b="1" dirty="0"/>
              <a:t>(1+22)</a:t>
            </a:r>
          </a:p>
          <a:p>
            <a:pPr algn="ctr" defTabSz="957263">
              <a:defRPr/>
            </a:pPr>
            <a:r>
              <a:rPr lang="en-US" sz="1400" dirty="0"/>
              <a:t> </a:t>
            </a:r>
            <a:endParaRPr lang="en-US" dirty="0"/>
          </a:p>
        </p:txBody>
      </p:sp>
      <p:sp>
        <p:nvSpPr>
          <p:cNvPr id="36" name="Rectangle 106"/>
          <p:cNvSpPr>
            <a:spLocks noChangeArrowheads="1"/>
          </p:cNvSpPr>
          <p:nvPr/>
        </p:nvSpPr>
        <p:spPr bwMode="auto">
          <a:xfrm>
            <a:off x="2473410" y="3061718"/>
            <a:ext cx="1623660" cy="46730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68415" tIns="34208" rIns="68415" bIns="34208" anchor="ctr"/>
          <a:lstStyle/>
          <a:p>
            <a:pPr algn="ctr" defTabSz="957263">
              <a:defRPr/>
            </a:pP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Sektori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Prodhimit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te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 defTabSz="957263">
              <a:defRPr/>
            </a:pP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Ujit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te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Pijshem</a:t>
            </a:r>
            <a:endParaRPr lang="en-US" sz="1050" dirty="0">
              <a:latin typeface="Times New Roman" pitchFamily="18" charset="0"/>
              <a:cs typeface="Times New Roman" pitchFamily="18" charset="0"/>
            </a:endParaRPr>
          </a:p>
          <a:p>
            <a:pPr algn="ctr" defTabSz="957263">
              <a:defRPr/>
            </a:pPr>
            <a:r>
              <a:rPr lang="en-US" sz="1050" b="1" dirty="0">
                <a:latin typeface="Times New Roman" pitchFamily="18" charset="0"/>
                <a:cs typeface="Times New Roman" pitchFamily="18" charset="0"/>
              </a:rPr>
              <a:t>(1+33)</a:t>
            </a:r>
          </a:p>
        </p:txBody>
      </p:sp>
      <p:sp>
        <p:nvSpPr>
          <p:cNvPr id="38" name="Rectangle 106"/>
          <p:cNvSpPr>
            <a:spLocks noChangeArrowheads="1"/>
          </p:cNvSpPr>
          <p:nvPr/>
        </p:nvSpPr>
        <p:spPr bwMode="auto">
          <a:xfrm>
            <a:off x="5418576" y="2248557"/>
            <a:ext cx="1961570" cy="65331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68415" tIns="34208" rIns="68415" bIns="34208" anchor="ctr"/>
          <a:lstStyle/>
          <a:p>
            <a:pPr algn="ctr" defTabSz="957263">
              <a:defRPr/>
            </a:pPr>
            <a:r>
              <a:rPr lang="en-US" sz="1050" b="1" dirty="0" err="1">
                <a:latin typeface="Times New Roman" pitchFamily="18" charset="0"/>
                <a:cs typeface="Times New Roman" pitchFamily="18" charset="0"/>
              </a:rPr>
              <a:t>Drejtoria</a:t>
            </a:r>
            <a:r>
              <a:rPr lang="en-US" sz="1050" b="1" dirty="0">
                <a:latin typeface="Times New Roman" pitchFamily="18" charset="0"/>
                <a:cs typeface="Times New Roman" pitchFamily="18" charset="0"/>
              </a:rPr>
              <a:t> e</a:t>
            </a:r>
          </a:p>
          <a:p>
            <a:pPr algn="ctr" defTabSz="957263">
              <a:defRPr/>
            </a:pPr>
            <a:r>
              <a:rPr lang="en-US" sz="1050" b="1" dirty="0" err="1">
                <a:latin typeface="Times New Roman" pitchFamily="18" charset="0"/>
                <a:cs typeface="Times New Roman" pitchFamily="18" charset="0"/>
              </a:rPr>
              <a:t>Operimit</a:t>
            </a:r>
            <a:r>
              <a:rPr lang="en-US" sz="1050" b="1" dirty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1050" b="1" dirty="0" err="1">
                <a:latin typeface="Times New Roman" pitchFamily="18" charset="0"/>
                <a:cs typeface="Times New Roman" pitchFamily="18" charset="0"/>
              </a:rPr>
              <a:t>Mirembajtjes</a:t>
            </a:r>
            <a:endParaRPr lang="en-US" sz="1050" b="1" dirty="0">
              <a:latin typeface="Times New Roman" pitchFamily="18" charset="0"/>
              <a:cs typeface="Times New Roman" pitchFamily="18" charset="0"/>
            </a:endParaRPr>
          </a:p>
          <a:p>
            <a:pPr algn="ctr" defTabSz="957263">
              <a:defRPr/>
            </a:pPr>
            <a:r>
              <a:rPr lang="en-US" sz="105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b="1" dirty="0" err="1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1050" b="1" dirty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1050" b="1" dirty="0" err="1">
                <a:latin typeface="Times New Roman" pitchFamily="18" charset="0"/>
                <a:cs typeface="Times New Roman" pitchFamily="18" charset="0"/>
              </a:rPr>
              <a:t>Sherbimive</a:t>
            </a:r>
            <a:r>
              <a:rPr lang="en-US" sz="105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b="1" dirty="0" err="1">
                <a:latin typeface="Times New Roman" pitchFamily="18" charset="0"/>
                <a:cs typeface="Times New Roman" pitchFamily="18" charset="0"/>
              </a:rPr>
              <a:t>te</a:t>
            </a:r>
            <a:r>
              <a:rPr lang="en-US" sz="105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b="1" dirty="0" err="1">
                <a:latin typeface="Times New Roman" pitchFamily="18" charset="0"/>
                <a:cs typeface="Times New Roman" pitchFamily="18" charset="0"/>
              </a:rPr>
              <a:t>rrjetit</a:t>
            </a:r>
            <a:r>
              <a:rPr lang="en-US" sz="1050" b="1" dirty="0">
                <a:latin typeface="Times New Roman" pitchFamily="18" charset="0"/>
                <a:cs typeface="Times New Roman" pitchFamily="18" charset="0"/>
              </a:rPr>
              <a:t> (1+46)</a:t>
            </a:r>
          </a:p>
        </p:txBody>
      </p:sp>
      <p:sp>
        <p:nvSpPr>
          <p:cNvPr id="110" name="Rectangle 106"/>
          <p:cNvSpPr>
            <a:spLocks noChangeArrowheads="1"/>
          </p:cNvSpPr>
          <p:nvPr/>
        </p:nvSpPr>
        <p:spPr bwMode="auto">
          <a:xfrm>
            <a:off x="5587531" y="3815390"/>
            <a:ext cx="1623660" cy="60819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68415" tIns="34208" rIns="68415" bIns="34208" anchor="ctr"/>
          <a:lstStyle/>
          <a:p>
            <a:pPr algn="ctr" defTabSz="957263">
              <a:defRPr/>
            </a:pPr>
            <a:r>
              <a:rPr lang="en-US" sz="10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Sektori</a:t>
            </a:r>
            <a:r>
              <a:rPr lang="en-US" sz="10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05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Mirëmbajtje</a:t>
            </a:r>
            <a:r>
              <a:rPr lang="en-US" sz="1050" dirty="0" err="1">
                <a:solidFill>
                  <a:schemeClr val="tx1"/>
                </a:solidFill>
              </a:rPr>
              <a:t>s</a:t>
            </a:r>
            <a:r>
              <a:rPr lang="en-US" sz="1050" dirty="0">
                <a:solidFill>
                  <a:schemeClr val="tx1"/>
                </a:solidFill>
              </a:rPr>
              <a:t> </a:t>
            </a:r>
          </a:p>
          <a:p>
            <a:pPr algn="ctr" defTabSz="957263">
              <a:defRPr/>
            </a:pPr>
            <a:r>
              <a:rPr lang="en-US" sz="1050" dirty="0" err="1">
                <a:solidFill>
                  <a:schemeClr val="tx1"/>
                </a:solidFill>
              </a:rPr>
              <a:t>së</a:t>
            </a:r>
            <a:r>
              <a:rPr lang="en-US" sz="1050" dirty="0">
                <a:solidFill>
                  <a:schemeClr val="tx1"/>
                </a:solidFill>
              </a:rPr>
              <a:t> </a:t>
            </a:r>
            <a:r>
              <a:rPr lang="en-US" sz="1050" dirty="0" err="1">
                <a:solidFill>
                  <a:schemeClr val="tx1"/>
                </a:solidFill>
              </a:rPr>
              <a:t>Rrjetit</a:t>
            </a:r>
            <a:r>
              <a:rPr lang="en-US" sz="1050" dirty="0">
                <a:solidFill>
                  <a:schemeClr val="tx1"/>
                </a:solidFill>
              </a:rPr>
              <a:t> </a:t>
            </a:r>
            <a:r>
              <a:rPr lang="en-US" sz="1050" dirty="0" err="1">
                <a:solidFill>
                  <a:schemeClr val="tx1"/>
                </a:solidFill>
              </a:rPr>
              <a:t>të</a:t>
            </a:r>
            <a:r>
              <a:rPr lang="en-US" sz="1050" dirty="0">
                <a:solidFill>
                  <a:schemeClr val="tx1"/>
                </a:solidFill>
              </a:rPr>
              <a:t> </a:t>
            </a:r>
            <a:r>
              <a:rPr lang="en-US" sz="1050" dirty="0" err="1">
                <a:solidFill>
                  <a:schemeClr val="tx1"/>
                </a:solidFill>
              </a:rPr>
              <a:t>Kanalizimeve</a:t>
            </a:r>
            <a:endParaRPr lang="en-US" sz="1050" dirty="0">
              <a:solidFill>
                <a:schemeClr val="tx1"/>
              </a:solidFill>
            </a:endParaRPr>
          </a:p>
          <a:p>
            <a:pPr algn="ctr" defTabSz="957263">
              <a:defRPr/>
            </a:pPr>
            <a:r>
              <a:rPr lang="en-US" sz="1050" dirty="0">
                <a:solidFill>
                  <a:schemeClr val="tx1"/>
                </a:solidFill>
              </a:rPr>
              <a:t> (</a:t>
            </a:r>
            <a:r>
              <a:rPr lang="en-US" sz="1050" b="1" dirty="0">
                <a:solidFill>
                  <a:schemeClr val="tx1"/>
                </a:solidFill>
              </a:rPr>
              <a:t>1+14</a:t>
            </a:r>
            <a:r>
              <a:rPr lang="en-US" sz="1050" dirty="0">
                <a:solidFill>
                  <a:schemeClr val="tx1"/>
                </a:solidFill>
              </a:rPr>
              <a:t>)</a:t>
            </a:r>
            <a:endParaRPr lang="en-US" sz="105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1" name="Rectangle 106"/>
          <p:cNvSpPr>
            <a:spLocks noChangeArrowheads="1"/>
          </p:cNvSpPr>
          <p:nvPr/>
        </p:nvSpPr>
        <p:spPr bwMode="auto">
          <a:xfrm>
            <a:off x="2483055" y="3862955"/>
            <a:ext cx="1604367" cy="718924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68415" tIns="34208" rIns="68415" bIns="34208" anchor="ctr"/>
          <a:lstStyle/>
          <a:p>
            <a:pPr algn="ctr" defTabSz="957263">
              <a:defRPr/>
            </a:pP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Sektori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Operimit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trajtimit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 defTabSz="957263">
              <a:defRPr/>
            </a:pP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ST. </a:t>
            </a: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Pompimit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të</a:t>
            </a:r>
            <a:endParaRPr lang="en-US" sz="1050" dirty="0">
              <a:latin typeface="Times New Roman" pitchFamily="18" charset="0"/>
              <a:cs typeface="Times New Roman" pitchFamily="18" charset="0"/>
            </a:endParaRPr>
          </a:p>
          <a:p>
            <a:pPr algn="ctr" defTabSz="957263">
              <a:defRPr/>
            </a:pP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Ujërave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Përdorura</a:t>
            </a:r>
            <a:r>
              <a:rPr lang="en-US" sz="1050" b="1" dirty="0">
                <a:latin typeface="Times New Roman" pitchFamily="18" charset="0"/>
                <a:cs typeface="Times New Roman" pitchFamily="18" charset="0"/>
              </a:rPr>
              <a:t>(1+17)</a:t>
            </a:r>
          </a:p>
        </p:txBody>
      </p:sp>
      <p:sp>
        <p:nvSpPr>
          <p:cNvPr id="143" name="Rectangle 106"/>
          <p:cNvSpPr>
            <a:spLocks noChangeArrowheads="1"/>
          </p:cNvSpPr>
          <p:nvPr/>
        </p:nvSpPr>
        <p:spPr bwMode="auto">
          <a:xfrm>
            <a:off x="2196445" y="2241018"/>
            <a:ext cx="2177591" cy="688231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68415" tIns="34208" rIns="68415" bIns="34208" anchor="ctr"/>
          <a:lstStyle/>
          <a:p>
            <a:pPr algn="ctr" defTabSz="957263">
              <a:defRPr/>
            </a:pPr>
            <a:r>
              <a:rPr lang="en-US" sz="1050" b="1" dirty="0" err="1">
                <a:latin typeface="Times New Roman" pitchFamily="18" charset="0"/>
                <a:cs typeface="Times New Roman" pitchFamily="18" charset="0"/>
              </a:rPr>
              <a:t>Drejtoria</a:t>
            </a:r>
            <a:r>
              <a:rPr lang="en-US" sz="1050" b="1" dirty="0">
                <a:latin typeface="Times New Roman" pitchFamily="18" charset="0"/>
                <a:cs typeface="Times New Roman" pitchFamily="18" charset="0"/>
              </a:rPr>
              <a:t> e</a:t>
            </a:r>
          </a:p>
          <a:p>
            <a:pPr algn="ctr" defTabSz="957263">
              <a:defRPr/>
            </a:pPr>
            <a:r>
              <a:rPr lang="en-US" sz="1050" b="1" dirty="0" err="1">
                <a:latin typeface="Times New Roman" pitchFamily="18" charset="0"/>
                <a:cs typeface="Times New Roman" pitchFamily="18" charset="0"/>
              </a:rPr>
              <a:t>Prodhimit</a:t>
            </a:r>
            <a:r>
              <a:rPr lang="en-US" sz="105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b="1" dirty="0" err="1">
                <a:latin typeface="Times New Roman" pitchFamily="18" charset="0"/>
                <a:cs typeface="Times New Roman" pitchFamily="18" charset="0"/>
              </a:rPr>
              <a:t>te</a:t>
            </a:r>
            <a:r>
              <a:rPr lang="en-US" sz="105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b="1" dirty="0" err="1">
                <a:latin typeface="Times New Roman" pitchFamily="18" charset="0"/>
                <a:cs typeface="Times New Roman" pitchFamily="18" charset="0"/>
              </a:rPr>
              <a:t>ujit</a:t>
            </a:r>
            <a:r>
              <a:rPr lang="en-US" sz="105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b="1" dirty="0" err="1">
                <a:latin typeface="Times New Roman" pitchFamily="18" charset="0"/>
                <a:cs typeface="Times New Roman" pitchFamily="18" charset="0"/>
              </a:rPr>
              <a:t>te</a:t>
            </a:r>
            <a:r>
              <a:rPr lang="en-US" sz="105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b="1" dirty="0" err="1">
                <a:latin typeface="Times New Roman" pitchFamily="18" charset="0"/>
                <a:cs typeface="Times New Roman" pitchFamily="18" charset="0"/>
              </a:rPr>
              <a:t>pishem</a:t>
            </a:r>
            <a:endParaRPr lang="en-US" sz="1050" b="1" dirty="0">
              <a:latin typeface="Times New Roman" pitchFamily="18" charset="0"/>
              <a:cs typeface="Times New Roman" pitchFamily="18" charset="0"/>
            </a:endParaRPr>
          </a:p>
          <a:p>
            <a:pPr algn="ctr" defTabSz="957263">
              <a:defRPr/>
            </a:pPr>
            <a:r>
              <a:rPr lang="en-US" sz="105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b="1" dirty="0" err="1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105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b="1" dirty="0" err="1">
                <a:latin typeface="Times New Roman" pitchFamily="18" charset="0"/>
                <a:cs typeface="Times New Roman" pitchFamily="18" charset="0"/>
              </a:rPr>
              <a:t>Largimin</a:t>
            </a:r>
            <a:r>
              <a:rPr lang="en-US" sz="1050" b="1" dirty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1050" b="1" dirty="0" err="1">
                <a:latin typeface="Times New Roman" pitchFamily="18" charset="0"/>
                <a:cs typeface="Times New Roman" pitchFamily="18" charset="0"/>
              </a:rPr>
              <a:t>Trajtimin</a:t>
            </a:r>
            <a:r>
              <a:rPr lang="en-US" sz="1050" b="1" dirty="0">
                <a:latin typeface="Times New Roman" pitchFamily="18" charset="0"/>
                <a:cs typeface="Times New Roman" pitchFamily="18" charset="0"/>
              </a:rPr>
              <a:t> e</a:t>
            </a:r>
          </a:p>
          <a:p>
            <a:pPr algn="ctr" defTabSz="957263">
              <a:defRPr/>
            </a:pPr>
            <a:r>
              <a:rPr lang="en-US" sz="105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b="1" dirty="0" err="1">
                <a:latin typeface="Times New Roman" pitchFamily="18" charset="0"/>
                <a:cs typeface="Times New Roman" pitchFamily="18" charset="0"/>
              </a:rPr>
              <a:t>Ujërave</a:t>
            </a:r>
            <a:r>
              <a:rPr lang="en-US" sz="105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b="1" dirty="0" err="1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sz="105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b="1" dirty="0" err="1">
                <a:latin typeface="Times New Roman" pitchFamily="18" charset="0"/>
                <a:cs typeface="Times New Roman" pitchFamily="18" charset="0"/>
              </a:rPr>
              <a:t>Përdorura</a:t>
            </a:r>
            <a:r>
              <a:rPr lang="en-US" sz="1050" b="1" dirty="0">
                <a:latin typeface="Times New Roman" pitchFamily="18" charset="0"/>
                <a:cs typeface="Times New Roman" pitchFamily="18" charset="0"/>
              </a:rPr>
              <a:t>. (1+52)</a:t>
            </a:r>
          </a:p>
        </p:txBody>
      </p:sp>
      <p:sp>
        <p:nvSpPr>
          <p:cNvPr id="148" name="Rectangle 9"/>
          <p:cNvSpPr>
            <a:spLocks noChangeArrowheads="1"/>
          </p:cNvSpPr>
          <p:nvPr/>
        </p:nvSpPr>
        <p:spPr bwMode="auto">
          <a:xfrm>
            <a:off x="4303988" y="1013580"/>
            <a:ext cx="4200042" cy="452027"/>
          </a:xfrm>
          <a:prstGeom prst="rect">
            <a:avLst/>
          </a:prstGeom>
          <a:solidFill>
            <a:schemeClr val="bg2"/>
          </a:solidFill>
          <a:ln>
            <a:solidFill>
              <a:srgbClr val="FFC000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5782" tIns="47891" rIns="95782" bIns="47891" anchor="ctr"/>
          <a:lstStyle/>
          <a:p>
            <a:pPr algn="ctr" defTabSz="957263">
              <a:defRPr/>
            </a:pPr>
            <a:endParaRPr lang="en-US" sz="11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DEPARTAMENTI TEKNIK (1+103)</a:t>
            </a:r>
          </a:p>
          <a:p>
            <a:pPr algn="ctr" defTabSz="957263">
              <a:defRPr/>
            </a:pPr>
            <a:endParaRPr lang="en-US" sz="1300" dirty="0"/>
          </a:p>
        </p:txBody>
      </p:sp>
      <p:sp>
        <p:nvSpPr>
          <p:cNvPr id="5" name="Rectangle 106">
            <a:extLst>
              <a:ext uri="{FF2B5EF4-FFF2-40B4-BE49-F238E27FC236}">
                <a16:creationId xmlns:a16="http://schemas.microsoft.com/office/drawing/2014/main" id="{F18129A6-E2C7-D29E-3C15-FC7A807E04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7531" y="4740173"/>
            <a:ext cx="1623660" cy="82084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68415" tIns="34208" rIns="68415" bIns="34208" anchor="ctr"/>
          <a:lstStyle/>
          <a:p>
            <a:pPr algn="ctr" defTabSz="957263">
              <a:defRPr/>
            </a:pP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OFICINA</a:t>
            </a:r>
            <a:r>
              <a:rPr lang="en-US" sz="1050" b="1" dirty="0">
                <a:latin typeface="Times New Roman" pitchFamily="18" charset="0"/>
                <a:cs typeface="Times New Roman" pitchFamily="18" charset="0"/>
              </a:rPr>
              <a:t> (1+7)</a:t>
            </a:r>
          </a:p>
          <a:p>
            <a:pPr algn="ctr" defTabSz="957263">
              <a:defRPr/>
            </a:pP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Mirëmbajtja</a:t>
            </a:r>
            <a:endParaRPr lang="en-US" sz="1050" dirty="0">
              <a:latin typeface="Times New Roman" pitchFamily="18" charset="0"/>
              <a:cs typeface="Times New Roman" pitchFamily="18" charset="0"/>
            </a:endParaRPr>
          </a:p>
          <a:p>
            <a:pPr algn="ctr" defTabSz="957263">
              <a:defRPr/>
            </a:pP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Elektro-Mekanike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 defTabSz="957263">
              <a:defRPr/>
            </a:pP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Mjete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Makineri-Paisje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33" name="Rectangle 106">
            <a:extLst>
              <a:ext uri="{FF2B5EF4-FFF2-40B4-BE49-F238E27FC236}">
                <a16:creationId xmlns:a16="http://schemas.microsoft.com/office/drawing/2014/main" id="{F18129A6-E2C7-D29E-3C15-FC7A807E04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06423" y="2241018"/>
            <a:ext cx="1489132" cy="75056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68415" tIns="34208" rIns="68415" bIns="34208" anchor="ctr"/>
          <a:lstStyle/>
          <a:p>
            <a:pPr algn="ctr" defTabSz="957263">
              <a:defRPr/>
            </a:pP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Sektori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kontrollit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të</a:t>
            </a:r>
            <a:endParaRPr lang="en-US" sz="1050" dirty="0">
              <a:latin typeface="Times New Roman" pitchFamily="18" charset="0"/>
              <a:cs typeface="Times New Roman" pitchFamily="18" charset="0"/>
            </a:endParaRPr>
          </a:p>
          <a:p>
            <a:pPr algn="ctr" defTabSz="957263">
              <a:defRPr/>
            </a:pP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cilesisë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ujit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 defTabSz="957263">
              <a:defRPr/>
            </a:pP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Laboratorit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. </a:t>
            </a:r>
            <a:r>
              <a:rPr lang="en-US" sz="1050" b="1" dirty="0">
                <a:latin typeface="Times New Roman" pitchFamily="18" charset="0"/>
                <a:cs typeface="Times New Roman" pitchFamily="18" charset="0"/>
              </a:rPr>
              <a:t>(1+2)</a:t>
            </a:r>
          </a:p>
        </p:txBody>
      </p:sp>
      <p:sp>
        <p:nvSpPr>
          <p:cNvPr id="51" name="Rectangle 9"/>
          <p:cNvSpPr>
            <a:spLocks noChangeArrowheads="1"/>
          </p:cNvSpPr>
          <p:nvPr/>
        </p:nvSpPr>
        <p:spPr bwMode="auto">
          <a:xfrm>
            <a:off x="4872954" y="1627298"/>
            <a:ext cx="3062109" cy="226014"/>
          </a:xfrm>
          <a:prstGeom prst="rect">
            <a:avLst/>
          </a:prstGeom>
          <a:solidFill>
            <a:schemeClr val="bg2"/>
          </a:solidFill>
          <a:ln>
            <a:solidFill>
              <a:srgbClr val="FFC000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5782" tIns="47891" rIns="95782" bIns="47891" anchor="ctr"/>
          <a:lstStyle/>
          <a:p>
            <a:pPr algn="ctr" defTabSz="957263">
              <a:defRPr/>
            </a:pPr>
            <a:endParaRPr lang="en-US" sz="11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12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Drejtor</a:t>
            </a:r>
            <a:r>
              <a:rPr lang="en-US" sz="12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2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Departamentit</a:t>
            </a:r>
            <a:r>
              <a:rPr lang="en-US" sz="12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Teknik (1)</a:t>
            </a:r>
          </a:p>
          <a:p>
            <a:pPr algn="ctr" defTabSz="957263">
              <a:defRPr/>
            </a:pPr>
            <a:endParaRPr lang="en-US" sz="1300" dirty="0"/>
          </a:p>
        </p:txBody>
      </p: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A2C35508-E6F2-D440-A939-D0D4FEBF1891}"/>
              </a:ext>
            </a:extLst>
          </p:cNvPr>
          <p:cNvCxnSpPr>
            <a:cxnSpLocks/>
            <a:stCxn id="51" idx="2"/>
          </p:cNvCxnSpPr>
          <p:nvPr/>
        </p:nvCxnSpPr>
        <p:spPr>
          <a:xfrm>
            <a:off x="6404009" y="1853312"/>
            <a:ext cx="0" cy="158432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73FE81E6-B2AC-40D9-C647-DEC37D3E51D2}"/>
              </a:ext>
            </a:extLst>
          </p:cNvPr>
          <p:cNvCxnSpPr>
            <a:cxnSpLocks/>
          </p:cNvCxnSpPr>
          <p:nvPr/>
        </p:nvCxnSpPr>
        <p:spPr>
          <a:xfrm>
            <a:off x="3285239" y="2011744"/>
            <a:ext cx="5965750" cy="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4BFF769B-71E1-B1C5-9982-3B29A73F9872}"/>
              </a:ext>
            </a:extLst>
          </p:cNvPr>
          <p:cNvCxnSpPr>
            <a:cxnSpLocks/>
            <a:endCxn id="143" idx="0"/>
          </p:cNvCxnSpPr>
          <p:nvPr/>
        </p:nvCxnSpPr>
        <p:spPr>
          <a:xfrm>
            <a:off x="3285239" y="2011744"/>
            <a:ext cx="2" cy="229274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005F2570-D6ED-EDB2-016A-05BC4D83ECE4}"/>
              </a:ext>
            </a:extLst>
          </p:cNvPr>
          <p:cNvCxnSpPr>
            <a:cxnSpLocks/>
            <a:endCxn id="38" idx="0"/>
          </p:cNvCxnSpPr>
          <p:nvPr/>
        </p:nvCxnSpPr>
        <p:spPr>
          <a:xfrm>
            <a:off x="6399361" y="2015003"/>
            <a:ext cx="0" cy="233554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807A9B1E-5E9A-E08A-8A85-BF44A3A50DFF}"/>
              </a:ext>
            </a:extLst>
          </p:cNvPr>
          <p:cNvCxnSpPr>
            <a:cxnSpLocks/>
            <a:endCxn id="33" idx="0"/>
          </p:cNvCxnSpPr>
          <p:nvPr/>
        </p:nvCxnSpPr>
        <p:spPr>
          <a:xfrm flipH="1">
            <a:off x="9250989" y="2011744"/>
            <a:ext cx="4647" cy="229274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2EAA47D4-4049-2D29-BBC4-0C5B9515C6E7}"/>
              </a:ext>
            </a:extLst>
          </p:cNvPr>
          <p:cNvCxnSpPr>
            <a:cxnSpLocks/>
            <a:stCxn id="38" idx="2"/>
            <a:endCxn id="67" idx="0"/>
          </p:cNvCxnSpPr>
          <p:nvPr/>
        </p:nvCxnSpPr>
        <p:spPr>
          <a:xfrm>
            <a:off x="6399361" y="2901867"/>
            <a:ext cx="0" cy="159851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C244D0DA-97B3-792A-CB5A-CF2D0BE7A228}"/>
              </a:ext>
            </a:extLst>
          </p:cNvPr>
          <p:cNvCxnSpPr>
            <a:stCxn id="67" idx="2"/>
            <a:endCxn id="110" idx="0"/>
          </p:cNvCxnSpPr>
          <p:nvPr/>
        </p:nvCxnSpPr>
        <p:spPr>
          <a:xfrm>
            <a:off x="6399361" y="3671991"/>
            <a:ext cx="0" cy="143399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980F9568-9949-C075-815F-6DC5319BAD0B}"/>
              </a:ext>
            </a:extLst>
          </p:cNvPr>
          <p:cNvCxnSpPr>
            <a:stCxn id="110" idx="2"/>
            <a:endCxn id="5" idx="0"/>
          </p:cNvCxnSpPr>
          <p:nvPr/>
        </p:nvCxnSpPr>
        <p:spPr>
          <a:xfrm>
            <a:off x="6399361" y="4423586"/>
            <a:ext cx="0" cy="316587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4E2064CA-4F42-ED97-BEDD-E51CD4658D4A}"/>
              </a:ext>
            </a:extLst>
          </p:cNvPr>
          <p:cNvCxnSpPr>
            <a:stCxn id="143" idx="2"/>
            <a:endCxn id="36" idx="0"/>
          </p:cNvCxnSpPr>
          <p:nvPr/>
        </p:nvCxnSpPr>
        <p:spPr>
          <a:xfrm flipH="1">
            <a:off x="3285240" y="2929249"/>
            <a:ext cx="1" cy="132469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5F068945-3C90-70C7-C00C-1466EC5B19E7}"/>
              </a:ext>
            </a:extLst>
          </p:cNvPr>
          <p:cNvCxnSpPr>
            <a:cxnSpLocks/>
            <a:stCxn id="36" idx="2"/>
            <a:endCxn id="111" idx="0"/>
          </p:cNvCxnSpPr>
          <p:nvPr/>
        </p:nvCxnSpPr>
        <p:spPr>
          <a:xfrm flipH="1">
            <a:off x="3285239" y="3529023"/>
            <a:ext cx="1" cy="333932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17994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extBox 79"/>
          <p:cNvSpPr txBox="1">
            <a:spLocks noChangeArrowheads="1"/>
          </p:cNvSpPr>
          <p:nvPr/>
        </p:nvSpPr>
        <p:spPr bwMode="auto">
          <a:xfrm>
            <a:off x="3886200" y="152400"/>
            <a:ext cx="5207000" cy="5847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R G A N I G R A M A   SHOQERIA RAJONALE U.K.POGRADEC</a:t>
            </a:r>
          </a:p>
        </p:txBody>
      </p:sp>
      <p:sp>
        <p:nvSpPr>
          <p:cNvPr id="38" name="Rectangle 106"/>
          <p:cNvSpPr>
            <a:spLocks noChangeArrowheads="1"/>
          </p:cNvSpPr>
          <p:nvPr/>
        </p:nvSpPr>
        <p:spPr bwMode="auto">
          <a:xfrm>
            <a:off x="8220945" y="3174122"/>
            <a:ext cx="1565260" cy="59411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68415" tIns="34208" rIns="68415" bIns="34208" anchor="ctr"/>
          <a:lstStyle/>
          <a:p>
            <a:pPr algn="ctr" defTabSz="957263">
              <a:defRPr/>
            </a:pP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Sektorit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Juridik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 defTabSz="957263">
              <a:defRPr/>
            </a:pP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Burime </a:t>
            </a: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Njerezore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(1+4)</a:t>
            </a:r>
            <a:endParaRPr lang="en-US" sz="105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7" name="Rectangle 106"/>
          <p:cNvSpPr>
            <a:spLocks noChangeArrowheads="1"/>
          </p:cNvSpPr>
          <p:nvPr/>
        </p:nvSpPr>
        <p:spPr bwMode="auto">
          <a:xfrm>
            <a:off x="2731133" y="2327825"/>
            <a:ext cx="1669617" cy="68897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68415" tIns="34208" rIns="68415" bIns="34208" anchor="ctr"/>
          <a:lstStyle/>
          <a:p>
            <a:pPr algn="ctr" defTabSz="957263">
              <a:defRPr/>
            </a:pPr>
            <a:r>
              <a:rPr lang="en-US" sz="1050" b="1" dirty="0" err="1">
                <a:latin typeface="Times New Roman" pitchFamily="18" charset="0"/>
                <a:cs typeface="Times New Roman" pitchFamily="18" charset="0"/>
              </a:rPr>
              <a:t>Drejtoria</a:t>
            </a:r>
            <a:r>
              <a:rPr lang="en-US" sz="1050" b="1" dirty="0">
                <a:latin typeface="Times New Roman" pitchFamily="18" charset="0"/>
                <a:cs typeface="Times New Roman" pitchFamily="18" charset="0"/>
              </a:rPr>
              <a:t> e </a:t>
            </a:r>
          </a:p>
          <a:p>
            <a:pPr algn="ctr" defTabSz="957263">
              <a:defRPr/>
            </a:pPr>
            <a:r>
              <a:rPr lang="en-US" sz="1050" b="1" dirty="0" err="1">
                <a:latin typeface="Times New Roman" pitchFamily="18" charset="0"/>
                <a:cs typeface="Times New Roman" pitchFamily="18" charset="0"/>
              </a:rPr>
              <a:t>Shitjes</a:t>
            </a:r>
            <a:r>
              <a:rPr lang="en-US" sz="1050" b="1" dirty="0">
                <a:latin typeface="Times New Roman" pitchFamily="18" charset="0"/>
                <a:cs typeface="Times New Roman" pitchFamily="18" charset="0"/>
              </a:rPr>
              <a:t> (1+46)</a:t>
            </a:r>
          </a:p>
        </p:txBody>
      </p:sp>
      <p:sp>
        <p:nvSpPr>
          <p:cNvPr id="2" name="Rectangle 1"/>
          <p:cNvSpPr/>
          <p:nvPr/>
        </p:nvSpPr>
        <p:spPr>
          <a:xfrm>
            <a:off x="4083775" y="1043359"/>
            <a:ext cx="4811849" cy="390531"/>
          </a:xfrm>
          <a:prstGeom prst="rect">
            <a:avLst/>
          </a:prstGeom>
          <a:solidFill>
            <a:schemeClr val="bg2"/>
          </a:solidFill>
          <a:ln>
            <a:solidFill>
              <a:srgbClr val="FFC000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5782" tIns="47891" rIns="95782" bIns="47891" anchor="ctr"/>
          <a:lstStyle/>
          <a:p>
            <a:pPr algn="ctr" defTabSz="957263"/>
            <a:r>
              <a:rPr lang="en-US" dirty="0">
                <a:latin typeface="Times New Roman" pitchFamily="18" charset="0"/>
                <a:cs typeface="Times New Roman" pitchFamily="18" charset="0"/>
              </a:rPr>
              <a:t>DEPARTAMENTI  TREGTAR (1+73)</a:t>
            </a:r>
          </a:p>
        </p:txBody>
      </p:sp>
      <p:sp>
        <p:nvSpPr>
          <p:cNvPr id="75" name="Rectangle 106"/>
          <p:cNvSpPr>
            <a:spLocks noChangeArrowheads="1"/>
          </p:cNvSpPr>
          <p:nvPr/>
        </p:nvSpPr>
        <p:spPr bwMode="auto">
          <a:xfrm>
            <a:off x="5479832" y="2327825"/>
            <a:ext cx="2005051" cy="68897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68415" tIns="34208" rIns="68415" bIns="34208" anchor="ctr"/>
          <a:lstStyle/>
          <a:p>
            <a:pPr algn="ctr" defTabSz="957263">
              <a:defRPr/>
            </a:pPr>
            <a:r>
              <a:rPr lang="en-US" sz="1050" b="1" dirty="0" err="1">
                <a:latin typeface="Times New Roman" pitchFamily="18" charset="0"/>
                <a:cs typeface="Times New Roman" pitchFamily="18" charset="0"/>
              </a:rPr>
              <a:t>Drejtoria</a:t>
            </a:r>
            <a:r>
              <a:rPr lang="en-US" sz="105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b="1" dirty="0" err="1">
                <a:latin typeface="Times New Roman" pitchFamily="18" charset="0"/>
                <a:cs typeface="Times New Roman" pitchFamily="18" charset="0"/>
              </a:rPr>
              <a:t>Ekonomike</a:t>
            </a:r>
            <a:r>
              <a:rPr lang="en-US" sz="1050" b="1" dirty="0">
                <a:latin typeface="Times New Roman" pitchFamily="18" charset="0"/>
                <a:cs typeface="Times New Roman" pitchFamily="18" charset="0"/>
              </a:rPr>
              <a:t> (1+4)</a:t>
            </a:r>
          </a:p>
        </p:txBody>
      </p:sp>
      <p:sp>
        <p:nvSpPr>
          <p:cNvPr id="79" name="Rectangle 106"/>
          <p:cNvSpPr>
            <a:spLocks noChangeArrowheads="1"/>
          </p:cNvSpPr>
          <p:nvPr/>
        </p:nvSpPr>
        <p:spPr bwMode="auto">
          <a:xfrm>
            <a:off x="2731133" y="3925563"/>
            <a:ext cx="1668048" cy="72096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68415" tIns="34208" rIns="68415" bIns="34208" anchor="ctr"/>
          <a:lstStyle/>
          <a:p>
            <a:pPr algn="ctr" defTabSz="957263">
              <a:defRPr/>
            </a:pPr>
            <a:endParaRPr lang="en-US" sz="1050" dirty="0">
              <a:latin typeface="Times New Roman" pitchFamily="18" charset="0"/>
              <a:cs typeface="Times New Roman" pitchFamily="18" charset="0"/>
            </a:endParaRPr>
          </a:p>
          <a:p>
            <a:pPr algn="ctr" defTabSz="957263">
              <a:defRPr/>
            </a:pP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Sektorit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te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Faturimit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 defTabSz="957263">
              <a:defRPr/>
            </a:pP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kontrolli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matesave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 defTabSz="957263">
              <a:defRPr/>
            </a:pP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Matesave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b="1" dirty="0">
                <a:latin typeface="Times New Roman" pitchFamily="18" charset="0"/>
                <a:cs typeface="Times New Roman" pitchFamily="18" charset="0"/>
              </a:rPr>
              <a:t>(1+11)</a:t>
            </a:r>
          </a:p>
          <a:p>
            <a:pPr algn="ctr" defTabSz="957263">
              <a:defRPr/>
            </a:pPr>
            <a:endParaRPr lang="en-US" sz="1050" dirty="0">
              <a:solidFill>
                <a:schemeClr val="tx1"/>
              </a:solidFill>
            </a:endParaRPr>
          </a:p>
          <a:p>
            <a:pPr algn="ctr" defTabSz="957263">
              <a:defRPr/>
            </a:pPr>
            <a:endParaRPr lang="en-US" sz="105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0" name="Rectangle 106"/>
          <p:cNvSpPr>
            <a:spLocks noChangeArrowheads="1"/>
          </p:cNvSpPr>
          <p:nvPr/>
        </p:nvSpPr>
        <p:spPr bwMode="auto">
          <a:xfrm>
            <a:off x="5592003" y="3925564"/>
            <a:ext cx="1779727" cy="49592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68415" tIns="34208" rIns="68415" bIns="34208" anchor="ctr"/>
          <a:lstStyle/>
          <a:p>
            <a:pPr algn="ctr" defTabSz="957263">
              <a:defRPr/>
            </a:pP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Sektorit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te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Menaxhimit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te</a:t>
            </a:r>
            <a:endParaRPr lang="en-US" sz="1050" dirty="0">
              <a:latin typeface="Times New Roman" pitchFamily="18" charset="0"/>
              <a:cs typeface="Times New Roman" pitchFamily="18" charset="0"/>
            </a:endParaRPr>
          </a:p>
          <a:p>
            <a:pPr algn="ctr" defTabSz="957263">
              <a:defRPr/>
            </a:pP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Kontratave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Debise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b="1" dirty="0">
                <a:latin typeface="Times New Roman" pitchFamily="18" charset="0"/>
                <a:cs typeface="Times New Roman" pitchFamily="18" charset="0"/>
              </a:rPr>
              <a:t>(1+1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29" name="Rectangle 106"/>
          <p:cNvSpPr>
            <a:spLocks noChangeArrowheads="1"/>
          </p:cNvSpPr>
          <p:nvPr/>
        </p:nvSpPr>
        <p:spPr bwMode="auto">
          <a:xfrm>
            <a:off x="2731133" y="4888604"/>
            <a:ext cx="1668048" cy="823501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68415" tIns="34208" rIns="68415" bIns="34208" anchor="ctr"/>
          <a:lstStyle/>
          <a:p>
            <a:pPr algn="ctr" defTabSz="957263">
              <a:defRPr/>
            </a:pPr>
            <a:r>
              <a:rPr lang="de-DE" sz="1050" dirty="0">
                <a:latin typeface="Times New Roman" pitchFamily="18" charset="0"/>
                <a:cs typeface="Times New Roman" pitchFamily="18" charset="0"/>
              </a:rPr>
              <a:t>Sektorit te arketimeve,</a:t>
            </a:r>
          </a:p>
          <a:p>
            <a:pPr algn="ctr" defTabSz="957263">
              <a:defRPr/>
            </a:pPr>
            <a:r>
              <a:rPr lang="de-DE" sz="1050" dirty="0">
                <a:latin typeface="Times New Roman" pitchFamily="18" charset="0"/>
                <a:cs typeface="Times New Roman" pitchFamily="18" charset="0"/>
              </a:rPr>
              <a:t> menaxhimit te Debise </a:t>
            </a:r>
          </a:p>
          <a:p>
            <a:pPr algn="ctr" defTabSz="957263">
              <a:defRPr/>
            </a:pPr>
            <a:r>
              <a:rPr lang="de-DE" sz="1050" dirty="0">
                <a:latin typeface="Times New Roman" pitchFamily="18" charset="0"/>
                <a:cs typeface="Times New Roman" pitchFamily="18" charset="0"/>
              </a:rPr>
              <a:t>dhe menaxhimin e Ankesave</a:t>
            </a:r>
          </a:p>
          <a:p>
            <a:pPr algn="ctr" defTabSz="957263">
              <a:defRPr/>
            </a:pPr>
            <a:r>
              <a:rPr lang="en-US" sz="1050" b="1" dirty="0">
                <a:latin typeface="Times New Roman" pitchFamily="18" charset="0"/>
                <a:cs typeface="Times New Roman" pitchFamily="18" charset="0"/>
              </a:rPr>
              <a:t>(1+28)</a:t>
            </a:r>
          </a:p>
        </p:txBody>
      </p:sp>
      <p:sp>
        <p:nvSpPr>
          <p:cNvPr id="39" name="Rectangle 106"/>
          <p:cNvSpPr>
            <a:spLocks noChangeArrowheads="1"/>
          </p:cNvSpPr>
          <p:nvPr/>
        </p:nvSpPr>
        <p:spPr bwMode="auto">
          <a:xfrm>
            <a:off x="5592004" y="3174121"/>
            <a:ext cx="1779727" cy="49592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68415" tIns="34208" rIns="68415" bIns="34208" anchor="ctr"/>
          <a:lstStyle/>
          <a:p>
            <a:pPr algn="ctr" defTabSz="957263">
              <a:defRPr/>
            </a:pP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Pergjegjes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Sektorit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 defTabSz="957263">
              <a:defRPr/>
            </a:pP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Finance </a:t>
            </a: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Kontabilitet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(1+1)</a:t>
            </a:r>
            <a:endParaRPr lang="en-US" sz="105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4865686" y="1639918"/>
            <a:ext cx="3248025" cy="261610"/>
          </a:xfrm>
          <a:prstGeom prst="rect">
            <a:avLst/>
          </a:prstGeom>
          <a:solidFill>
            <a:schemeClr val="bg2"/>
          </a:solidFill>
          <a:ln>
            <a:solidFill>
              <a:srgbClr val="FFC000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5782" tIns="47891" rIns="95782" bIns="47891" anchor="ctr"/>
          <a:lstStyle/>
          <a:p>
            <a:pPr algn="ctr" defTabSz="957263"/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Drejtor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Departamentit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Tregtar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(1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46" name="Rectangle 106"/>
          <p:cNvSpPr>
            <a:spLocks noChangeArrowheads="1"/>
          </p:cNvSpPr>
          <p:nvPr/>
        </p:nvSpPr>
        <p:spPr bwMode="auto">
          <a:xfrm>
            <a:off x="2732702" y="3174121"/>
            <a:ext cx="1668048" cy="59411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68415" tIns="34208" rIns="68415" bIns="34208" anchor="ctr"/>
          <a:lstStyle/>
          <a:p>
            <a:pPr algn="ctr" defTabSz="957263">
              <a:defRPr/>
            </a:pP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Pergjegjes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per </a:t>
            </a: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zonat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shitjes</a:t>
            </a:r>
            <a:endParaRPr lang="en-US" sz="1050" dirty="0">
              <a:latin typeface="Times New Roman" pitchFamily="18" charset="0"/>
              <a:cs typeface="Times New Roman" pitchFamily="18" charset="0"/>
            </a:endParaRPr>
          </a:p>
          <a:p>
            <a:pPr algn="ctr" defTabSz="957263">
              <a:defRPr/>
            </a:pPr>
            <a:r>
              <a:rPr lang="en-US" sz="1050" b="1" dirty="0">
                <a:latin typeface="Times New Roman" pitchFamily="18" charset="0"/>
                <a:cs typeface="Times New Roman" pitchFamily="18" charset="0"/>
              </a:rPr>
              <a:t>(5)</a:t>
            </a:r>
          </a:p>
        </p:txBody>
      </p:sp>
      <p:sp>
        <p:nvSpPr>
          <p:cNvPr id="35" name="Rectangle 106"/>
          <p:cNvSpPr>
            <a:spLocks noChangeArrowheads="1"/>
          </p:cNvSpPr>
          <p:nvPr/>
        </p:nvSpPr>
        <p:spPr bwMode="auto">
          <a:xfrm>
            <a:off x="8113711" y="2327825"/>
            <a:ext cx="1779729" cy="688971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68415" tIns="34208" rIns="68415" bIns="34208" anchor="ctr"/>
          <a:lstStyle/>
          <a:p>
            <a:pPr algn="ctr" defTabSz="957263">
              <a:defRPr/>
            </a:pPr>
            <a:r>
              <a:rPr lang="en-US" sz="1050" b="1" dirty="0" err="1">
                <a:latin typeface="Times New Roman" pitchFamily="18" charset="0"/>
                <a:cs typeface="Times New Roman" pitchFamily="18" charset="0"/>
              </a:rPr>
              <a:t>Drejtoria</a:t>
            </a:r>
            <a:r>
              <a:rPr lang="en-US" sz="1050" b="1" dirty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1050" b="1" dirty="0" err="1">
                <a:latin typeface="Times New Roman" pitchFamily="18" charset="0"/>
                <a:cs typeface="Times New Roman" pitchFamily="18" charset="0"/>
              </a:rPr>
              <a:t>Administrimit</a:t>
            </a:r>
            <a:r>
              <a:rPr lang="en-US" sz="1050" b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 defTabSz="957263">
              <a:defRPr/>
            </a:pPr>
            <a:r>
              <a:rPr lang="en-US" sz="1050" b="1" dirty="0" err="1">
                <a:latin typeface="Times New Roman" pitchFamily="18" charset="0"/>
                <a:cs typeface="Times New Roman" pitchFamily="18" charset="0"/>
              </a:rPr>
              <a:t>te</a:t>
            </a:r>
            <a:r>
              <a:rPr lang="en-US" sz="105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b="1" dirty="0" err="1">
                <a:latin typeface="Times New Roman" pitchFamily="18" charset="0"/>
                <a:cs typeface="Times New Roman" pitchFamily="18" charset="0"/>
              </a:rPr>
              <a:t>Pergjithshem</a:t>
            </a:r>
            <a:r>
              <a:rPr lang="en-US" sz="1050" b="1" dirty="0">
                <a:latin typeface="Times New Roman" pitchFamily="18" charset="0"/>
                <a:cs typeface="Times New Roman" pitchFamily="18" charset="0"/>
              </a:rPr>
              <a:t> (1+20)</a:t>
            </a:r>
          </a:p>
        </p:txBody>
      </p:sp>
      <p:sp>
        <p:nvSpPr>
          <p:cNvPr id="4" name="Rectangle 106">
            <a:extLst>
              <a:ext uri="{FF2B5EF4-FFF2-40B4-BE49-F238E27FC236}">
                <a16:creationId xmlns:a16="http://schemas.microsoft.com/office/drawing/2014/main" id="{52C8CF46-0147-DC47-418D-EBF483C9D0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0946" y="3925564"/>
            <a:ext cx="1565260" cy="49592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68415" tIns="34208" rIns="68415" bIns="34208" anchor="ctr"/>
          <a:lstStyle/>
          <a:p>
            <a:pPr algn="ctr" defTabSz="957263">
              <a:defRPr/>
            </a:pP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Sektori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i</a:t>
            </a:r>
            <a:endParaRPr lang="en-US" sz="1050" dirty="0">
              <a:latin typeface="Times New Roman" pitchFamily="18" charset="0"/>
              <a:cs typeface="Times New Roman" pitchFamily="18" charset="0"/>
            </a:endParaRPr>
          </a:p>
          <a:p>
            <a:pPr algn="ctr" defTabSz="957263">
              <a:defRPr/>
            </a:pP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Logjistikes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(1+12)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DFB25F8-2D89-53EC-C5B8-7A238AF46CD1}"/>
              </a:ext>
            </a:extLst>
          </p:cNvPr>
          <p:cNvCxnSpPr>
            <a:stCxn id="2" idx="2"/>
            <a:endCxn id="25" idx="0"/>
          </p:cNvCxnSpPr>
          <p:nvPr/>
        </p:nvCxnSpPr>
        <p:spPr>
          <a:xfrm flipH="1">
            <a:off x="6489699" y="1433890"/>
            <a:ext cx="1" cy="206028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833F5016-1C0F-E179-79C2-F55D6683167E}"/>
              </a:ext>
            </a:extLst>
          </p:cNvPr>
          <p:cNvCxnSpPr>
            <a:stCxn id="25" idx="2"/>
          </p:cNvCxnSpPr>
          <p:nvPr/>
        </p:nvCxnSpPr>
        <p:spPr>
          <a:xfrm>
            <a:off x="6489699" y="1901528"/>
            <a:ext cx="0" cy="162942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149E369-37EB-4D03-08BF-580675448478}"/>
              </a:ext>
            </a:extLst>
          </p:cNvPr>
          <p:cNvCxnSpPr>
            <a:cxnSpLocks/>
          </p:cNvCxnSpPr>
          <p:nvPr/>
        </p:nvCxnSpPr>
        <p:spPr>
          <a:xfrm>
            <a:off x="3565942" y="2064469"/>
            <a:ext cx="5455510" cy="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ECDFF5C-46FE-DF24-87F3-BBA9B0288C7D}"/>
              </a:ext>
            </a:extLst>
          </p:cNvPr>
          <p:cNvCxnSpPr>
            <a:cxnSpLocks/>
            <a:endCxn id="107" idx="0"/>
          </p:cNvCxnSpPr>
          <p:nvPr/>
        </p:nvCxnSpPr>
        <p:spPr>
          <a:xfrm>
            <a:off x="3565942" y="2064469"/>
            <a:ext cx="0" cy="263356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79A624C6-7164-DCAE-C276-CA89FC15412B}"/>
              </a:ext>
            </a:extLst>
          </p:cNvPr>
          <p:cNvCxnSpPr>
            <a:stCxn id="107" idx="2"/>
            <a:endCxn id="46" idx="0"/>
          </p:cNvCxnSpPr>
          <p:nvPr/>
        </p:nvCxnSpPr>
        <p:spPr>
          <a:xfrm>
            <a:off x="3565942" y="3016795"/>
            <a:ext cx="784" cy="157326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DB80C735-E75C-3A8C-EEB2-F116F68C53F7}"/>
              </a:ext>
            </a:extLst>
          </p:cNvPr>
          <p:cNvCxnSpPr>
            <a:stCxn id="46" idx="2"/>
            <a:endCxn id="79" idx="0"/>
          </p:cNvCxnSpPr>
          <p:nvPr/>
        </p:nvCxnSpPr>
        <p:spPr>
          <a:xfrm flipH="1">
            <a:off x="3565157" y="3768237"/>
            <a:ext cx="1569" cy="157326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4A2B633E-AC34-9C96-493B-5DAE762F80D5}"/>
              </a:ext>
            </a:extLst>
          </p:cNvPr>
          <p:cNvCxnSpPr>
            <a:stCxn id="79" idx="2"/>
            <a:endCxn id="29" idx="0"/>
          </p:cNvCxnSpPr>
          <p:nvPr/>
        </p:nvCxnSpPr>
        <p:spPr>
          <a:xfrm>
            <a:off x="3565157" y="4646529"/>
            <a:ext cx="0" cy="242075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232A2FED-20A2-B380-A484-AE0629EB02BE}"/>
              </a:ext>
            </a:extLst>
          </p:cNvPr>
          <p:cNvCxnSpPr>
            <a:cxnSpLocks/>
            <a:endCxn id="75" idx="0"/>
          </p:cNvCxnSpPr>
          <p:nvPr/>
        </p:nvCxnSpPr>
        <p:spPr>
          <a:xfrm>
            <a:off x="6482357" y="2057093"/>
            <a:ext cx="1" cy="270732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DB4D7ADD-7656-FB43-83DA-3DBC24CE01B3}"/>
              </a:ext>
            </a:extLst>
          </p:cNvPr>
          <p:cNvCxnSpPr>
            <a:stCxn id="75" idx="2"/>
            <a:endCxn id="39" idx="0"/>
          </p:cNvCxnSpPr>
          <p:nvPr/>
        </p:nvCxnSpPr>
        <p:spPr>
          <a:xfrm flipH="1">
            <a:off x="6481868" y="3016795"/>
            <a:ext cx="490" cy="157326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6BB09FFB-F291-4D9A-7FBB-7F8A41109DA0}"/>
              </a:ext>
            </a:extLst>
          </p:cNvPr>
          <p:cNvCxnSpPr>
            <a:stCxn id="39" idx="2"/>
            <a:endCxn id="100" idx="0"/>
          </p:cNvCxnSpPr>
          <p:nvPr/>
        </p:nvCxnSpPr>
        <p:spPr>
          <a:xfrm flipH="1">
            <a:off x="6481867" y="3670046"/>
            <a:ext cx="1" cy="255518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4BCD0D8E-17D6-9390-C8D4-445272B1E17D}"/>
              </a:ext>
            </a:extLst>
          </p:cNvPr>
          <p:cNvCxnSpPr>
            <a:endCxn id="35" idx="0"/>
          </p:cNvCxnSpPr>
          <p:nvPr/>
        </p:nvCxnSpPr>
        <p:spPr>
          <a:xfrm>
            <a:off x="9003575" y="2057093"/>
            <a:ext cx="1" cy="270732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0BA76143-D27D-1DC1-9F7C-3B766F5F4E09}"/>
              </a:ext>
            </a:extLst>
          </p:cNvPr>
          <p:cNvCxnSpPr>
            <a:stCxn id="35" idx="2"/>
            <a:endCxn id="38" idx="0"/>
          </p:cNvCxnSpPr>
          <p:nvPr/>
        </p:nvCxnSpPr>
        <p:spPr>
          <a:xfrm flipH="1">
            <a:off x="9003575" y="3016796"/>
            <a:ext cx="1" cy="157326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90011837-0ACF-1776-ADC4-62F5FF14C16F}"/>
              </a:ext>
            </a:extLst>
          </p:cNvPr>
          <p:cNvCxnSpPr>
            <a:stCxn id="38" idx="2"/>
            <a:endCxn id="4" idx="0"/>
          </p:cNvCxnSpPr>
          <p:nvPr/>
        </p:nvCxnSpPr>
        <p:spPr>
          <a:xfrm>
            <a:off x="9003575" y="3768238"/>
            <a:ext cx="1" cy="157326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44" name="Rectangle 106">
            <a:extLst>
              <a:ext uri="{FF2B5EF4-FFF2-40B4-BE49-F238E27FC236}">
                <a16:creationId xmlns:a16="http://schemas.microsoft.com/office/drawing/2014/main" id="{DBB0A9C2-25CF-D760-DD4E-99221C8B52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0945" y="4607446"/>
            <a:ext cx="1565260" cy="49592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68415" tIns="34208" rIns="68415" bIns="34208" anchor="ctr"/>
          <a:lstStyle/>
          <a:p>
            <a:pPr algn="ctr" defTabSz="957263">
              <a:defRPr/>
            </a:pP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Sektori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i</a:t>
            </a:r>
            <a:endParaRPr lang="en-US" sz="1050" dirty="0">
              <a:latin typeface="Times New Roman" pitchFamily="18" charset="0"/>
              <a:cs typeface="Times New Roman" pitchFamily="18" charset="0"/>
            </a:endParaRPr>
          </a:p>
          <a:p>
            <a:pPr algn="ctr" defTabSz="957263">
              <a:defRPr/>
            </a:pP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IT (1+1)</a:t>
            </a:r>
          </a:p>
        </p:txBody>
      </p: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6595B133-91B6-9EF4-61B0-FB0E92CCBD3E}"/>
              </a:ext>
            </a:extLst>
          </p:cNvPr>
          <p:cNvCxnSpPr>
            <a:stCxn id="4" idx="2"/>
            <a:endCxn id="44" idx="0"/>
          </p:cNvCxnSpPr>
          <p:nvPr/>
        </p:nvCxnSpPr>
        <p:spPr>
          <a:xfrm flipH="1">
            <a:off x="9003575" y="4421489"/>
            <a:ext cx="1" cy="185957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79974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extBox 79"/>
          <p:cNvSpPr txBox="1">
            <a:spLocks noChangeArrowheads="1"/>
          </p:cNvSpPr>
          <p:nvPr/>
        </p:nvSpPr>
        <p:spPr bwMode="auto">
          <a:xfrm>
            <a:off x="3075072" y="238427"/>
            <a:ext cx="5207000" cy="5847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R G A N I G R A M A   SHOQERIA RAJONALE U.K.POGRADEC</a:t>
            </a:r>
          </a:p>
        </p:txBody>
      </p:sp>
      <p:sp>
        <p:nvSpPr>
          <p:cNvPr id="107" name="Rectangle 106"/>
          <p:cNvSpPr>
            <a:spLocks noChangeArrowheads="1"/>
          </p:cNvSpPr>
          <p:nvPr/>
        </p:nvSpPr>
        <p:spPr bwMode="auto">
          <a:xfrm>
            <a:off x="2795646" y="2355428"/>
            <a:ext cx="2050198" cy="359271"/>
          </a:xfrm>
          <a:prstGeom prst="rect">
            <a:avLst/>
          </a:prstGeom>
          <a:ln w="28575"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68415" tIns="34208" rIns="68415" bIns="34208" anchor="ctr"/>
          <a:lstStyle/>
          <a:p>
            <a:pPr algn="ctr" defTabSz="957263">
              <a:defRPr/>
            </a:pPr>
            <a:r>
              <a:rPr lang="en-US" sz="1050" b="1" dirty="0">
                <a:latin typeface="Times New Roman" pitchFamily="18" charset="0"/>
                <a:cs typeface="Times New Roman" pitchFamily="18" charset="0"/>
              </a:rPr>
              <a:t>SHEF I SEKTORIT SHITJES</a:t>
            </a:r>
          </a:p>
          <a:p>
            <a:pPr algn="ctr" defTabSz="957263">
              <a:defRPr/>
            </a:pPr>
            <a:r>
              <a:rPr lang="en-US" sz="1050" b="1" dirty="0">
                <a:latin typeface="Times New Roman" pitchFamily="18" charset="0"/>
                <a:cs typeface="Times New Roman" pitchFamily="18" charset="0"/>
              </a:rPr>
              <a:t>(1+17)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6963" y="918306"/>
            <a:ext cx="3654974" cy="340824"/>
          </a:xfrm>
          <a:prstGeom prst="rect">
            <a:avLst/>
          </a:prstGeom>
          <a:solidFill>
            <a:schemeClr val="bg2"/>
          </a:solidFill>
          <a:ln w="28575">
            <a:solidFill>
              <a:srgbClr val="7030A0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5782" tIns="47891" rIns="95782" bIns="47891" anchor="ctr"/>
          <a:lstStyle/>
          <a:p>
            <a:pPr algn="ctr" defTabSz="957263"/>
            <a:r>
              <a:rPr lang="en-US" dirty="0">
                <a:latin typeface="Times New Roman" pitchFamily="18" charset="0"/>
                <a:cs typeface="Times New Roman" pitchFamily="18" charset="0"/>
              </a:rPr>
              <a:t>NJESIA PRRENJAS (39)</a:t>
            </a:r>
          </a:p>
        </p:txBody>
      </p:sp>
      <p:sp>
        <p:nvSpPr>
          <p:cNvPr id="127" name="Rectangle 106"/>
          <p:cNvSpPr>
            <a:spLocks noChangeArrowheads="1"/>
          </p:cNvSpPr>
          <p:nvPr/>
        </p:nvSpPr>
        <p:spPr bwMode="auto">
          <a:xfrm>
            <a:off x="3121156" y="3994730"/>
            <a:ext cx="1391614" cy="51225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68415" tIns="34208" rIns="68415" bIns="34208" anchor="ctr"/>
          <a:lstStyle/>
          <a:p>
            <a:pPr algn="ctr" defTabSz="957263">
              <a:defRPr/>
            </a:pP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Maredhenie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 me </a:t>
            </a:r>
          </a:p>
          <a:p>
            <a:pPr algn="ctr" defTabSz="957263">
              <a:defRPr/>
            </a:pP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Klientin</a:t>
            </a:r>
            <a:r>
              <a:rPr lang="en-US" sz="1050" b="1" dirty="0">
                <a:latin typeface="Times New Roman" pitchFamily="18" charset="0"/>
                <a:cs typeface="Times New Roman" pitchFamily="18" charset="0"/>
              </a:rPr>
              <a:t> (1)</a:t>
            </a:r>
          </a:p>
        </p:txBody>
      </p:sp>
      <p:sp>
        <p:nvSpPr>
          <p:cNvPr id="39" name="Rectangle 106"/>
          <p:cNvSpPr>
            <a:spLocks noChangeArrowheads="1"/>
          </p:cNvSpPr>
          <p:nvPr/>
        </p:nvSpPr>
        <p:spPr bwMode="auto">
          <a:xfrm>
            <a:off x="6538713" y="3469544"/>
            <a:ext cx="1469281" cy="988488"/>
          </a:xfrm>
          <a:prstGeom prst="rect">
            <a:avLst/>
          </a:prstGeom>
          <a:ln>
            <a:solidFill>
              <a:srgbClr val="0070C0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68415" tIns="34208" rIns="68415" bIns="34208" anchor="ctr"/>
          <a:lstStyle/>
          <a:p>
            <a:pPr algn="ctr" defTabSz="957263">
              <a:defRPr/>
            </a:pPr>
            <a:r>
              <a:rPr lang="en-US" sz="1050" b="1" dirty="0" err="1">
                <a:latin typeface="Times New Roman" pitchFamily="18" charset="0"/>
                <a:cs typeface="Times New Roman" pitchFamily="18" charset="0"/>
              </a:rPr>
              <a:t>Njesia</a:t>
            </a:r>
            <a:r>
              <a:rPr lang="en-US" sz="105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b="1" dirty="0" err="1">
                <a:latin typeface="Times New Roman" pitchFamily="18" charset="0"/>
                <a:cs typeface="Times New Roman" pitchFamily="18" charset="0"/>
              </a:rPr>
              <a:t>Operim</a:t>
            </a:r>
            <a:r>
              <a:rPr lang="en-US" sz="1050" b="1" dirty="0">
                <a:latin typeface="Times New Roman" pitchFamily="18" charset="0"/>
                <a:cs typeface="Times New Roman" pitchFamily="18" charset="0"/>
              </a:rPr>
              <a:t> &amp;</a:t>
            </a:r>
          </a:p>
          <a:p>
            <a:pPr algn="ctr" defTabSz="957263">
              <a:defRPr/>
            </a:pPr>
            <a:r>
              <a:rPr lang="en-US" sz="105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b="1" dirty="0" err="1">
                <a:latin typeface="Times New Roman" pitchFamily="18" charset="0"/>
                <a:cs typeface="Times New Roman" pitchFamily="18" charset="0"/>
              </a:rPr>
              <a:t>Mirembajtes</a:t>
            </a:r>
            <a:endParaRPr lang="en-US" sz="1050" b="1" dirty="0">
              <a:latin typeface="Times New Roman" pitchFamily="18" charset="0"/>
              <a:cs typeface="Times New Roman" pitchFamily="18" charset="0"/>
            </a:endParaRPr>
          </a:p>
          <a:p>
            <a:pPr algn="ctr" defTabSz="957263">
              <a:defRPr/>
            </a:pPr>
            <a:r>
              <a:rPr lang="en-US" sz="105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b="1" dirty="0" err="1">
                <a:latin typeface="Times New Roman" pitchFamily="18" charset="0"/>
                <a:cs typeface="Times New Roman" pitchFamily="18" charset="0"/>
              </a:rPr>
              <a:t>Rrjetit</a:t>
            </a:r>
            <a:r>
              <a:rPr lang="en-US" sz="105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b="1" dirty="0" err="1">
                <a:latin typeface="Times New Roman" pitchFamily="18" charset="0"/>
                <a:cs typeface="Times New Roman" pitchFamily="18" charset="0"/>
              </a:rPr>
              <a:t>Shperndares</a:t>
            </a:r>
            <a:endParaRPr lang="en-US" sz="1050" b="1" dirty="0">
              <a:latin typeface="Times New Roman" pitchFamily="18" charset="0"/>
              <a:cs typeface="Times New Roman" pitchFamily="18" charset="0"/>
            </a:endParaRPr>
          </a:p>
          <a:p>
            <a:pPr algn="ctr" defTabSz="957263">
              <a:defRPr/>
            </a:pPr>
            <a:r>
              <a:rPr lang="en-US" sz="1050" b="1" dirty="0">
                <a:latin typeface="Times New Roman" pitchFamily="18" charset="0"/>
                <a:cs typeface="Times New Roman" pitchFamily="18" charset="0"/>
              </a:rPr>
              <a:t> F.U + U.Z (1+17)</a:t>
            </a:r>
          </a:p>
        </p:txBody>
      </p:sp>
      <p:sp>
        <p:nvSpPr>
          <p:cNvPr id="70" name="Rectangle 106"/>
          <p:cNvSpPr>
            <a:spLocks noChangeArrowheads="1"/>
          </p:cNvSpPr>
          <p:nvPr/>
        </p:nvSpPr>
        <p:spPr bwMode="auto">
          <a:xfrm>
            <a:off x="3129771" y="2898011"/>
            <a:ext cx="1384050" cy="400604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68415" tIns="34208" rIns="68415" bIns="34208" anchor="ctr"/>
          <a:lstStyle/>
          <a:p>
            <a:pPr algn="ctr" defTabSz="957263">
              <a:defRPr/>
            </a:pP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Faturim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b="1" dirty="0">
                <a:latin typeface="Times New Roman" pitchFamily="18" charset="0"/>
                <a:cs typeface="Times New Roman" pitchFamily="18" charset="0"/>
              </a:rPr>
              <a:t>(7)</a:t>
            </a:r>
          </a:p>
        </p:txBody>
      </p:sp>
      <p:sp>
        <p:nvSpPr>
          <p:cNvPr id="71" name="Rectangle 106"/>
          <p:cNvSpPr>
            <a:spLocks noChangeArrowheads="1"/>
          </p:cNvSpPr>
          <p:nvPr/>
        </p:nvSpPr>
        <p:spPr bwMode="auto">
          <a:xfrm>
            <a:off x="3124938" y="4659245"/>
            <a:ext cx="1384050" cy="400604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68415" tIns="34208" rIns="68415" bIns="34208" anchor="ctr"/>
          <a:lstStyle/>
          <a:p>
            <a:pPr algn="ctr" defTabSz="957263">
              <a:defRPr/>
            </a:pP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Arka </a:t>
            </a:r>
            <a:r>
              <a:rPr lang="en-US" sz="1050" b="1" dirty="0">
                <a:latin typeface="Times New Roman" pitchFamily="18" charset="0"/>
                <a:cs typeface="Times New Roman" pitchFamily="18" charset="0"/>
              </a:rPr>
              <a:t>(2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5663E5A1-9857-4157-BC22-229BD8426D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80843" y="2355428"/>
            <a:ext cx="2185022" cy="359270"/>
          </a:xfrm>
          <a:prstGeom prst="rect">
            <a:avLst/>
          </a:prstGeom>
          <a:ln w="28575"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68415" tIns="34208" rIns="68415" bIns="34208" anchor="ctr"/>
          <a:lstStyle/>
          <a:p>
            <a:pPr algn="ctr" defTabSz="957263">
              <a:defRPr/>
            </a:pPr>
            <a:r>
              <a:rPr lang="en-US" sz="1050" b="1" dirty="0">
                <a:latin typeface="Times New Roman" pitchFamily="18" charset="0"/>
                <a:cs typeface="Times New Roman" pitchFamily="18" charset="0"/>
              </a:rPr>
              <a:t>SHEF I SEKTORITS TEKNIK</a:t>
            </a:r>
          </a:p>
          <a:p>
            <a:pPr algn="ctr" defTabSz="957263">
              <a:defRPr/>
            </a:pPr>
            <a:r>
              <a:rPr lang="en-US" sz="1050" b="1" dirty="0">
                <a:latin typeface="Times New Roman" pitchFamily="18" charset="0"/>
                <a:cs typeface="Times New Roman" pitchFamily="18" charset="0"/>
              </a:rPr>
              <a:t>(1+19)</a:t>
            </a:r>
          </a:p>
        </p:txBody>
      </p:sp>
      <p:sp>
        <p:nvSpPr>
          <p:cNvPr id="73" name="Rectangle 106">
            <a:extLst>
              <a:ext uri="{FF2B5EF4-FFF2-40B4-BE49-F238E27FC236}">
                <a16:creationId xmlns:a16="http://schemas.microsoft.com/office/drawing/2014/main" id="{DD6826B9-0ABC-4FAE-8FB3-F7FA71CEBA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38714" y="2898011"/>
            <a:ext cx="1469280" cy="400604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68415" tIns="34208" rIns="68415" bIns="34208" anchor="ctr"/>
          <a:lstStyle/>
          <a:p>
            <a:pPr algn="ctr" defTabSz="957263">
              <a:defRPr/>
            </a:pPr>
            <a:r>
              <a:rPr lang="en-US" sz="1050" b="1" dirty="0" err="1">
                <a:latin typeface="Times New Roman" pitchFamily="18" charset="0"/>
                <a:cs typeface="Times New Roman" pitchFamily="18" charset="0"/>
              </a:rPr>
              <a:t>Manovrator</a:t>
            </a:r>
            <a:r>
              <a:rPr lang="en-US" sz="1050" b="1" dirty="0">
                <a:latin typeface="Times New Roman" pitchFamily="18" charset="0"/>
                <a:cs typeface="Times New Roman" pitchFamily="18" charset="0"/>
              </a:rPr>
              <a:t>(1)</a:t>
            </a:r>
          </a:p>
        </p:txBody>
      </p:sp>
      <p:sp>
        <p:nvSpPr>
          <p:cNvPr id="76" name="Rectangle 106">
            <a:extLst>
              <a:ext uri="{FF2B5EF4-FFF2-40B4-BE49-F238E27FC236}">
                <a16:creationId xmlns:a16="http://schemas.microsoft.com/office/drawing/2014/main" id="{2CF4271D-4983-471B-BA65-9EDFB1A023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8720" y="3441863"/>
            <a:ext cx="1384050" cy="400604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68415" tIns="34208" rIns="68415" bIns="34208" anchor="ctr"/>
          <a:lstStyle/>
          <a:p>
            <a:pPr algn="ctr" defTabSz="957263">
              <a:defRPr/>
            </a:pP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Menaxhimi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Debise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b="1" dirty="0">
                <a:latin typeface="Times New Roman" pitchFamily="18" charset="0"/>
                <a:cs typeface="Times New Roman" pitchFamily="18" charset="0"/>
              </a:rPr>
              <a:t>(6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38" name="Rectangle 106">
            <a:extLst>
              <a:ext uri="{FF2B5EF4-FFF2-40B4-BE49-F238E27FC236}">
                <a16:creationId xmlns:a16="http://schemas.microsoft.com/office/drawing/2014/main" id="{2CF4271D-4983-471B-BA65-9EDFB1A023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35478" y="5212112"/>
            <a:ext cx="1384050" cy="400604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68415" tIns="34208" rIns="68415" bIns="34208" anchor="ctr"/>
          <a:lstStyle/>
          <a:p>
            <a:pPr algn="ctr" defTabSz="957263">
              <a:defRPr/>
            </a:pP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Punonjese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050" dirty="0" err="1">
                <a:latin typeface="Times New Roman" pitchFamily="18" charset="0"/>
                <a:cs typeface="Times New Roman" pitchFamily="18" charset="0"/>
              </a:rPr>
              <a:t>ndihmese</a:t>
            </a:r>
            <a:r>
              <a:rPr lang="en-US" sz="1050" dirty="0">
                <a:latin typeface="Times New Roman" pitchFamily="18" charset="0"/>
                <a:cs typeface="Times New Roman" pitchFamily="18" charset="0"/>
              </a:rPr>
              <a:t>(1)</a:t>
            </a:r>
          </a:p>
        </p:txBody>
      </p:sp>
      <p:sp>
        <p:nvSpPr>
          <p:cNvPr id="60" name="Rectangle 59"/>
          <p:cNvSpPr>
            <a:spLocks noChangeArrowheads="1"/>
          </p:cNvSpPr>
          <p:nvPr/>
        </p:nvSpPr>
        <p:spPr bwMode="auto">
          <a:xfrm>
            <a:off x="4501187" y="1442443"/>
            <a:ext cx="2290713" cy="456915"/>
          </a:xfrm>
          <a:prstGeom prst="rect">
            <a:avLst/>
          </a:prstGeom>
          <a:ln w="28575"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68415" tIns="34208" rIns="68415" bIns="34208" anchor="ctr"/>
          <a:lstStyle/>
          <a:p>
            <a:pPr algn="ctr" defTabSz="957263">
              <a:defRPr/>
            </a:pPr>
            <a:r>
              <a:rPr lang="en-US" sz="1050" b="1" dirty="0">
                <a:latin typeface="Times New Roman" pitchFamily="18" charset="0"/>
                <a:cs typeface="Times New Roman" pitchFamily="18" charset="0"/>
              </a:rPr>
              <a:t>DREJTOR I NJESISE PRRENJAS</a:t>
            </a:r>
          </a:p>
          <a:p>
            <a:pPr algn="ctr" defTabSz="957263">
              <a:defRPr/>
            </a:pPr>
            <a:r>
              <a:rPr lang="en-US" sz="1050" b="1" dirty="0">
                <a:latin typeface="Times New Roman" pitchFamily="18" charset="0"/>
                <a:cs typeface="Times New Roman" pitchFamily="18" charset="0"/>
              </a:rPr>
              <a:t> (1)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032C82E-EF83-0367-6BB5-1828C2ABB1ED}"/>
              </a:ext>
            </a:extLst>
          </p:cNvPr>
          <p:cNvCxnSpPr>
            <a:stCxn id="107" idx="2"/>
            <a:endCxn id="70" idx="0"/>
          </p:cNvCxnSpPr>
          <p:nvPr/>
        </p:nvCxnSpPr>
        <p:spPr>
          <a:xfrm>
            <a:off x="3820745" y="2714699"/>
            <a:ext cx="1051" cy="183312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DCBFA99-7111-24A2-5F26-863ABA5BE3D6}"/>
              </a:ext>
            </a:extLst>
          </p:cNvPr>
          <p:cNvCxnSpPr>
            <a:stCxn id="70" idx="2"/>
            <a:endCxn id="76" idx="0"/>
          </p:cNvCxnSpPr>
          <p:nvPr/>
        </p:nvCxnSpPr>
        <p:spPr>
          <a:xfrm flipH="1">
            <a:off x="3820745" y="3298615"/>
            <a:ext cx="1051" cy="143248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4B6CD88-89F2-972C-7366-1811E0C1B5C0}"/>
              </a:ext>
            </a:extLst>
          </p:cNvPr>
          <p:cNvCxnSpPr>
            <a:stCxn id="76" idx="2"/>
            <a:endCxn id="127" idx="0"/>
          </p:cNvCxnSpPr>
          <p:nvPr/>
        </p:nvCxnSpPr>
        <p:spPr>
          <a:xfrm flipH="1">
            <a:off x="3816963" y="3842467"/>
            <a:ext cx="3782" cy="152263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1267002-8890-CD3D-E578-560E15ADEAD8}"/>
              </a:ext>
            </a:extLst>
          </p:cNvPr>
          <p:cNvCxnSpPr>
            <a:stCxn id="127" idx="2"/>
            <a:endCxn id="71" idx="0"/>
          </p:cNvCxnSpPr>
          <p:nvPr/>
        </p:nvCxnSpPr>
        <p:spPr>
          <a:xfrm>
            <a:off x="3816963" y="4506982"/>
            <a:ext cx="0" cy="152263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E6731EC-AC4D-3A17-7137-13AD3CE00026}"/>
              </a:ext>
            </a:extLst>
          </p:cNvPr>
          <p:cNvCxnSpPr>
            <a:stCxn id="71" idx="2"/>
            <a:endCxn id="38" idx="0"/>
          </p:cNvCxnSpPr>
          <p:nvPr/>
        </p:nvCxnSpPr>
        <p:spPr>
          <a:xfrm>
            <a:off x="3816963" y="5059849"/>
            <a:ext cx="10540" cy="152263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73F167B-C3A6-374B-2EDC-09248A220FC3}"/>
              </a:ext>
            </a:extLst>
          </p:cNvPr>
          <p:cNvCxnSpPr>
            <a:stCxn id="59" idx="2"/>
            <a:endCxn id="73" idx="0"/>
          </p:cNvCxnSpPr>
          <p:nvPr/>
        </p:nvCxnSpPr>
        <p:spPr>
          <a:xfrm>
            <a:off x="7273354" y="2714698"/>
            <a:ext cx="0" cy="183313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3A9BB549-7A77-40EA-DD08-7CB8F03D6979}"/>
              </a:ext>
            </a:extLst>
          </p:cNvPr>
          <p:cNvCxnSpPr>
            <a:stCxn id="73" idx="2"/>
            <a:endCxn id="39" idx="0"/>
          </p:cNvCxnSpPr>
          <p:nvPr/>
        </p:nvCxnSpPr>
        <p:spPr>
          <a:xfrm>
            <a:off x="7273354" y="3298615"/>
            <a:ext cx="0" cy="170929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5A83C814-62F1-777B-2AC1-F3F0509E8D35}"/>
              </a:ext>
            </a:extLst>
          </p:cNvPr>
          <p:cNvCxnSpPr>
            <a:stCxn id="2" idx="2"/>
            <a:endCxn id="60" idx="0"/>
          </p:cNvCxnSpPr>
          <p:nvPr/>
        </p:nvCxnSpPr>
        <p:spPr>
          <a:xfrm>
            <a:off x="5644450" y="1259130"/>
            <a:ext cx="2094" cy="183313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B2F79F5F-F739-7B3F-0CE2-D9D3C43CFE73}"/>
              </a:ext>
            </a:extLst>
          </p:cNvPr>
          <p:cNvCxnSpPr>
            <a:stCxn id="60" idx="2"/>
          </p:cNvCxnSpPr>
          <p:nvPr/>
        </p:nvCxnSpPr>
        <p:spPr>
          <a:xfrm flipH="1">
            <a:off x="5644450" y="1899358"/>
            <a:ext cx="2094" cy="183966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13E8E16D-28ED-3EBD-8700-851CA3BB0EBF}"/>
              </a:ext>
            </a:extLst>
          </p:cNvPr>
          <p:cNvCxnSpPr/>
          <p:nvPr/>
        </p:nvCxnSpPr>
        <p:spPr>
          <a:xfrm>
            <a:off x="3816963" y="2083324"/>
            <a:ext cx="3469957" cy="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80D99425-C276-D8EA-E79D-3B02EB9F79F0}"/>
              </a:ext>
            </a:extLst>
          </p:cNvPr>
          <p:cNvCxnSpPr>
            <a:endCxn id="107" idx="0"/>
          </p:cNvCxnSpPr>
          <p:nvPr/>
        </p:nvCxnSpPr>
        <p:spPr>
          <a:xfrm>
            <a:off x="3816963" y="2083324"/>
            <a:ext cx="3782" cy="272104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3EA79D96-3CBE-0464-409C-DA8A98809D4B}"/>
              </a:ext>
            </a:extLst>
          </p:cNvPr>
          <p:cNvCxnSpPr>
            <a:cxnSpLocks/>
            <a:endCxn id="59" idx="0"/>
          </p:cNvCxnSpPr>
          <p:nvPr/>
        </p:nvCxnSpPr>
        <p:spPr>
          <a:xfrm>
            <a:off x="7273353" y="2083324"/>
            <a:ext cx="1" cy="272104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43721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4607</TotalTime>
  <Words>404</Words>
  <Application>Microsoft Office PowerPoint</Application>
  <PresentationFormat>Widescreen</PresentationFormat>
  <Paragraphs>98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rozarta pura</dc:creator>
  <cp:lastModifiedBy>johan Sterjo</cp:lastModifiedBy>
  <cp:revision>195</cp:revision>
  <cp:lastPrinted>2025-09-17T08:58:28Z</cp:lastPrinted>
  <dcterms:created xsi:type="dcterms:W3CDTF">2017-03-24T09:14:43Z</dcterms:created>
  <dcterms:modified xsi:type="dcterms:W3CDTF">2025-11-21T11:53:55Z</dcterms:modified>
</cp:coreProperties>
</file>